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8134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faa42ad63_0_0:notes"/>
          <p:cNvSpPr txBox="1">
            <a:spLocks noGrp="1"/>
          </p:cNvSpPr>
          <p:nvPr>
            <p:ph type="body" idx="1"/>
          </p:nvPr>
        </p:nvSpPr>
        <p:spPr>
          <a:xfrm>
            <a:off x="914506" y="4343150"/>
            <a:ext cx="50289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faa42ad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026" y="685837"/>
            <a:ext cx="66774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faa42ad63_2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gffaa42ad63_2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faa42ad63_2_420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ffaa42ad63_2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gffaa42ad63_2_4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faa42ad63_2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faa42ad63_2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64643a814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64643a814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faa42ad63_2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faa42ad63_2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faa42ad63_2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faa42ad63_2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faa42ad63_2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faa42ad63_2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faa42ad63_2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faa42ad63_2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faa42ad63_2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ffaa42ad63_2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64643a81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64643a81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faa42ad63_2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faa42ad63_2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faa42ad63_2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ffaa42ad63_2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faa42ad63_2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faa42ad63_2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ffaa42ad63_2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ffaa42ad63_2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ffaa42ad63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ffaa42ad63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ffaa42ad63_2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ffaa42ad63_2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faa42ad63_2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ffaa42ad63_2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faa42ad63_2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faa42ad63_2_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faa42ad63_2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ffaa42ad63_2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faa42ad63_2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ffaa42ad63_2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faa42ad63_1_12:notes"/>
          <p:cNvSpPr txBox="1">
            <a:spLocks noGrp="1"/>
          </p:cNvSpPr>
          <p:nvPr>
            <p:ph type="body" idx="1"/>
          </p:nvPr>
        </p:nvSpPr>
        <p:spPr>
          <a:xfrm>
            <a:off x="914506" y="4343150"/>
            <a:ext cx="50289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ffaa42ad6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026" y="685837"/>
            <a:ext cx="66774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faa42ad63_2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ffaa42ad63_2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faa42ad63_2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ffaa42ad63_2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4e5a89da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64e5a89da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64e5a89da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64e5a89da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64e5a89da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64e5a89dab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64e5a89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64e5a89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4643a814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64643a814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64e5a89da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64e5a89da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faa42ad63_2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ffaa42ad63_2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ffaa42ad63_2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ffaa42ad63_2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4643a814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64643a814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ffaa42ad63_3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ffaa42ad63_3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faa42ad63_2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faa42ad63_2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ffaa42ad63_2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ffaa42ad63_2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faa42ad63_2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faa42ad63_2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faa42ad63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026" y="685837"/>
            <a:ext cx="66774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faa42ad63_1_122:notes"/>
          <p:cNvSpPr txBox="1">
            <a:spLocks noGrp="1"/>
          </p:cNvSpPr>
          <p:nvPr>
            <p:ph type="body" idx="1"/>
          </p:nvPr>
        </p:nvSpPr>
        <p:spPr>
          <a:xfrm>
            <a:off x="914506" y="4343150"/>
            <a:ext cx="50289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ffaa42ad63_1_122:notes"/>
          <p:cNvSpPr txBox="1">
            <a:spLocks noGrp="1"/>
          </p:cNvSpPr>
          <p:nvPr>
            <p:ph type="sldNum" idx="12"/>
          </p:nvPr>
        </p:nvSpPr>
        <p:spPr>
          <a:xfrm>
            <a:off x="3887054" y="8686299"/>
            <a:ext cx="2970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fr"/>
              <a:t>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faa42ad63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ffaa42ad63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997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faa42ad63_1_245:notes"/>
          <p:cNvSpPr txBox="1">
            <a:spLocks noGrp="1"/>
          </p:cNvSpPr>
          <p:nvPr>
            <p:ph type="body" idx="1"/>
          </p:nvPr>
        </p:nvSpPr>
        <p:spPr>
          <a:xfrm>
            <a:off x="686207" y="4401031"/>
            <a:ext cx="54858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gffaa42ad63_1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74766" y="1143001"/>
            <a:ext cx="2908500" cy="30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faa42ad63_2_1:notes"/>
          <p:cNvSpPr txBox="1">
            <a:spLocks noGrp="1"/>
          </p:cNvSpPr>
          <p:nvPr>
            <p:ph type="body" idx="1"/>
          </p:nvPr>
        </p:nvSpPr>
        <p:spPr>
          <a:xfrm>
            <a:off x="914506" y="4343150"/>
            <a:ext cx="50289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ffaa42ad63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026" y="685837"/>
            <a:ext cx="66774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faa42ad6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ffaa42ad6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2885487" y="4246359"/>
            <a:ext cx="3070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 </a:t>
            </a:r>
            <a:r>
              <a:rPr lang="f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JP Hugnot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/>
          </a:p>
        </p:txBody>
      </p:sp>
      <p:sp>
        <p:nvSpPr>
          <p:cNvPr id="61" name="Google Shape;61;p14" descr="Z"/>
          <p:cNvSpPr txBox="1"/>
          <p:nvPr/>
        </p:nvSpPr>
        <p:spPr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 descr="Z"/>
          <p:cNvSpPr txBox="1"/>
          <p:nvPr/>
        </p:nvSpPr>
        <p:spPr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1400" y="4378600"/>
            <a:ext cx="1947863" cy="63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56999"/>
            <a:ext cx="2431368" cy="1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2138" y="56991"/>
            <a:ext cx="2707481" cy="95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575" y="4378606"/>
            <a:ext cx="1288674" cy="5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7525" y="4246359"/>
            <a:ext cx="52387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902850" y="1817950"/>
            <a:ext cx="7338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 b="1">
                <a:solidFill>
                  <a:srgbClr val="0000FF"/>
                </a:solidFill>
              </a:rPr>
              <a:t>Origine  des Gliomes</a:t>
            </a:r>
            <a:endParaRPr sz="3100" b="1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 b="1">
                <a:solidFill>
                  <a:srgbClr val="0000FF"/>
                </a:solidFill>
              </a:rPr>
              <a:t>Nouvelles approches therapeutiques </a:t>
            </a:r>
            <a:endParaRPr sz="52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ctrTitle"/>
          </p:nvPr>
        </p:nvSpPr>
        <p:spPr>
          <a:xfrm>
            <a:off x="155838" y="1192350"/>
            <a:ext cx="8832300" cy="13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680">
                <a:solidFill>
                  <a:srgbClr val="6600FF"/>
                </a:solidFill>
              </a:rPr>
              <a:t>Certaines formes de gliomes contiennent des cellules souches cancéreuses plus agressives et plus résistantes au traitement</a:t>
            </a:r>
            <a:endParaRPr sz="3680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/>
        </p:nvSpPr>
        <p:spPr>
          <a:xfrm>
            <a:off x="-144125" y="228775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fr" sz="3000">
                <a:solidFill>
                  <a:srgbClr val="6600FF"/>
                </a:solidFill>
              </a:rPr>
              <a:t>Cellules souches cancéreuses dans les tumeurs</a:t>
            </a:r>
            <a:endParaRPr sz="2000" b="0" i="0" u="none" strike="noStrike" cap="none">
              <a:solidFill>
                <a:srgbClr val="66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4" descr="http://tse4.mm.bing.net/th?id=OIP.Me19e81f34c592b40b80804e94b16aebcH0&amp;pid=15.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000" y="1401365"/>
            <a:ext cx="3951684" cy="2627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l="19826" t="43316" r="33577" b="22242"/>
          <a:stretch/>
        </p:blipFill>
        <p:spPr>
          <a:xfrm>
            <a:off x="2194323" y="1113235"/>
            <a:ext cx="4969500" cy="27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1143000" y="0"/>
            <a:ext cx="68580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b="1">
                <a:solidFill>
                  <a:srgbClr val="3333CC"/>
                </a:solidFill>
              </a:rPr>
              <a:t>Traitement des gliomes:</a:t>
            </a:r>
            <a:endParaRPr sz="1100" b="1">
              <a:solidFill>
                <a:srgbClr val="3333CC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i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Le problème du pissenlit et de la tondeuse ?</a:t>
            </a:r>
            <a:endParaRPr sz="1100" i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0175" y="1231400"/>
            <a:ext cx="3239676" cy="23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/>
        </p:nvSpPr>
        <p:spPr>
          <a:xfrm>
            <a:off x="432300" y="1053100"/>
            <a:ext cx="250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Cellule  souche cancéreuse</a:t>
            </a:r>
            <a:endParaRPr b="1"/>
          </a:p>
        </p:txBody>
      </p:sp>
      <p:cxnSp>
        <p:nvCxnSpPr>
          <p:cNvPr id="171" name="Google Shape;171;p26"/>
          <p:cNvCxnSpPr/>
          <p:nvPr/>
        </p:nvCxnSpPr>
        <p:spPr>
          <a:xfrm>
            <a:off x="1762550" y="1784700"/>
            <a:ext cx="1629600" cy="687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" name="Google Shape;172;p26"/>
          <p:cNvSpPr txBox="1"/>
          <p:nvPr/>
        </p:nvSpPr>
        <p:spPr>
          <a:xfrm>
            <a:off x="3791125" y="3633875"/>
            <a:ext cx="237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thérapie conventionnelle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3857750" y="565175"/>
            <a:ext cx="237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highlight>
                  <a:srgbClr val="FFFF00"/>
                </a:highlight>
              </a:rPr>
              <a:t>thérapie ciblée sur les cellules souches</a:t>
            </a:r>
            <a:endParaRPr b="1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9900FF"/>
                </a:solidFill>
              </a:rPr>
              <a:t>VOIES DE RECHERCHE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475" y="540375"/>
            <a:ext cx="7419975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-155200" y="32475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b="1">
                <a:solidFill>
                  <a:srgbClr val="0000FF"/>
                </a:solidFill>
              </a:rPr>
              <a:t>Thérapies basées sur le système immunitaire: </a:t>
            </a:r>
            <a:r>
              <a:rPr lang="fr" sz="2100" b="1">
                <a:solidFill>
                  <a:srgbClr val="FF6600"/>
                </a:solidFill>
              </a:rPr>
              <a:t>les immunothérapies</a:t>
            </a:r>
            <a:endParaRPr sz="2100" b="1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ctrTitle"/>
          </p:nvPr>
        </p:nvSpPr>
        <p:spPr>
          <a:xfrm>
            <a:off x="311700" y="1660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300" b="1">
                <a:solidFill>
                  <a:srgbClr val="FF6600"/>
                </a:solidFill>
              </a:rPr>
              <a:t>les immunothérapies moléculaires</a:t>
            </a:r>
            <a:endParaRPr sz="6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/>
        </p:nvSpPr>
        <p:spPr>
          <a:xfrm>
            <a:off x="376900" y="0"/>
            <a:ext cx="7460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0000FF"/>
                </a:solidFill>
              </a:rPr>
              <a:t>1-Les vaccins contre les formes mutées de protéines trouvées dans les tumeurs</a:t>
            </a:r>
            <a:endParaRPr sz="2200" b="1">
              <a:solidFill>
                <a:srgbClr val="0000FF"/>
              </a:solidFill>
            </a:endParaRPr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350" y="987600"/>
            <a:ext cx="6330000" cy="31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3025" y="4623513"/>
            <a:ext cx="39052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763" y="1127900"/>
            <a:ext cx="6210476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1452175" y="0"/>
            <a:ext cx="6384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0000FF"/>
                </a:solidFill>
              </a:rPr>
              <a:t>2-Aider le système immunitaire à mieux reconnaître les cellules cancéreuses:</a:t>
            </a:r>
            <a:endParaRPr sz="22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FF6600"/>
                </a:solidFill>
              </a:rPr>
              <a:t>l’ immunothérapie personnalisée</a:t>
            </a:r>
            <a:endParaRPr sz="2200" b="1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2232"/>
            <a:ext cx="9144001" cy="307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1550" y="4168693"/>
            <a:ext cx="1733550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1"/>
                </a:solidFill>
              </a:rPr>
              <a:t>ORIGINE des GLIOMES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/>
        </p:nvSpPr>
        <p:spPr>
          <a:xfrm>
            <a:off x="77600" y="0"/>
            <a:ext cx="90663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0000FF"/>
                </a:solidFill>
              </a:rPr>
              <a:t>3-Les cellules cancéreuses bloquent la reconnaissance par le système immunitaire </a:t>
            </a:r>
            <a:endParaRPr sz="22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0000FF"/>
                </a:solidFill>
              </a:rPr>
              <a:t>→ lever cette inhibition par les inhibiteurs de “check points”</a:t>
            </a:r>
            <a:endParaRPr sz="22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6600"/>
              </a:solidFill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8250" y="1691700"/>
            <a:ext cx="2891090" cy="329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175" y="1616599"/>
            <a:ext cx="3626301" cy="22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/>
        </p:nvSpPr>
        <p:spPr>
          <a:xfrm>
            <a:off x="77600" y="0"/>
            <a:ext cx="9066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0000FF"/>
                </a:solidFill>
              </a:rPr>
              <a:t>4-Anticorps “armés” reconnaissant la tumeur</a:t>
            </a:r>
            <a:endParaRPr sz="22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6600"/>
              </a:solidFill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375" y="1616603"/>
            <a:ext cx="4724400" cy="204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6075" y="3724600"/>
            <a:ext cx="1152850" cy="11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ctrTitle"/>
          </p:nvPr>
        </p:nvSpPr>
        <p:spPr>
          <a:xfrm>
            <a:off x="245183" y="13764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500" b="1">
                <a:solidFill>
                  <a:srgbClr val="FF6600"/>
                </a:solidFill>
              </a:rPr>
              <a:t>les immunothérapies cellulaires</a:t>
            </a:r>
            <a:endParaRPr sz="66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9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625" y="0"/>
            <a:ext cx="394325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550" y="152400"/>
            <a:ext cx="577248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ctrTitle"/>
          </p:nvPr>
        </p:nvSpPr>
        <p:spPr>
          <a:xfrm>
            <a:off x="223025" y="110825"/>
            <a:ext cx="8520600" cy="8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rgbClr val="FF6600"/>
                </a:solidFill>
              </a:rPr>
              <a:t>immunothérapie cellulaire avec cellules dendritiques</a:t>
            </a:r>
            <a:endParaRPr sz="2800">
              <a:solidFill>
                <a:srgbClr val="FF6600"/>
              </a:solidFill>
            </a:endParaRPr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875" y="1009775"/>
            <a:ext cx="4256075" cy="388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>
            <a:spLocks noGrp="1"/>
          </p:cNvSpPr>
          <p:nvPr>
            <p:ph type="ctrTitle"/>
          </p:nvPr>
        </p:nvSpPr>
        <p:spPr>
          <a:xfrm>
            <a:off x="466900" y="243875"/>
            <a:ext cx="8520600" cy="99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6600"/>
                </a:solidFill>
              </a:rPr>
              <a:t>les virus oncolytiques</a:t>
            </a:r>
            <a:endParaRPr>
              <a:solidFill>
                <a:srgbClr val="FF6600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 rotWithShape="1">
          <a:blip r:embed="rId3">
            <a:alphaModFix/>
          </a:blip>
          <a:srcRect l="7345" t="14722" r="57589" b="23651"/>
          <a:stretch/>
        </p:blipFill>
        <p:spPr>
          <a:xfrm>
            <a:off x="2815625" y="1407850"/>
            <a:ext cx="2742799" cy="35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>
            <a:spLocks noGrp="1"/>
          </p:cNvSpPr>
          <p:nvPr>
            <p:ph type="ctrTitle"/>
          </p:nvPr>
        </p:nvSpPr>
        <p:spPr>
          <a:xfrm>
            <a:off x="267358" y="21302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Nouvelles pistes basées sur une </a:t>
            </a:r>
            <a:r>
              <a:rPr lang="fr">
                <a:solidFill>
                  <a:srgbClr val="FF0000"/>
                </a:solidFill>
              </a:rPr>
              <a:t>meilleure connaissance </a:t>
            </a:r>
            <a:r>
              <a:rPr lang="fr"/>
              <a:t>acquise notamment grâce à la </a:t>
            </a:r>
            <a:r>
              <a:rPr lang="fr">
                <a:solidFill>
                  <a:srgbClr val="FF0000"/>
                </a:solidFill>
              </a:rPr>
              <a:t>bio informatique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1"/>
          <p:cNvPicPr preferRelativeResize="0"/>
          <p:nvPr/>
        </p:nvPicPr>
        <p:blipFill rotWithShape="1">
          <a:blip r:embed="rId3">
            <a:alphaModFix/>
          </a:blip>
          <a:srcRect l="47276"/>
          <a:stretch/>
        </p:blipFill>
        <p:spPr>
          <a:xfrm>
            <a:off x="2514925" y="855350"/>
            <a:ext cx="3870101" cy="406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1"/>
          <p:cNvSpPr txBox="1"/>
          <p:nvPr/>
        </p:nvSpPr>
        <p:spPr>
          <a:xfrm>
            <a:off x="55425" y="110850"/>
            <a:ext cx="8835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b="1">
                <a:solidFill>
                  <a:srgbClr val="6600FF"/>
                </a:solidFill>
              </a:rPr>
              <a:t>Découverte de la présence de nanotubes dans les tumeurs</a:t>
            </a:r>
            <a:endParaRPr sz="2700" b="1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ctrTitle"/>
          </p:nvPr>
        </p:nvSpPr>
        <p:spPr>
          <a:xfrm>
            <a:off x="267350" y="310375"/>
            <a:ext cx="8520600" cy="9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900">
                <a:solidFill>
                  <a:srgbClr val="6600FF"/>
                </a:solidFill>
              </a:rPr>
              <a:t>Meilleure classification des gliomes en sous-types</a:t>
            </a:r>
            <a:endParaRPr sz="3900">
              <a:solidFill>
                <a:srgbClr val="6600FF"/>
              </a:solidFill>
            </a:endParaRPr>
          </a:p>
        </p:txBody>
      </p:sp>
      <p:pic>
        <p:nvPicPr>
          <p:cNvPr id="267" name="Google Shape;2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50" y="1575775"/>
            <a:ext cx="7391400" cy="29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 descr="bdm_04jun_h"/>
          <p:cNvPicPr preferRelativeResize="0"/>
          <p:nvPr/>
        </p:nvPicPr>
        <p:blipFill rotWithShape="1">
          <a:blip r:embed="rId3">
            <a:alphaModFix/>
          </a:blip>
          <a:srcRect b="22366"/>
          <a:stretch/>
        </p:blipFill>
        <p:spPr>
          <a:xfrm>
            <a:off x="793200" y="1143000"/>
            <a:ext cx="2843750" cy="18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962" y="1072753"/>
            <a:ext cx="1778793" cy="203239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0" y="77481"/>
            <a:ext cx="9144000" cy="4857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fr" sz="4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Complexité  du système nerveux </a:t>
            </a: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-62075" y="3280175"/>
            <a:ext cx="9362400" cy="1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fr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cerveau humain a 20 ans contient </a:t>
            </a: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fr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176 000 km de fibres </a:t>
            </a: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fr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10000 types de neurones</a:t>
            </a: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fr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" sz="2500">
                <a:solidFill>
                  <a:schemeClr val="dk1"/>
                </a:solidFill>
              </a:rPr>
              <a:t>00 milliard de ne</a:t>
            </a:r>
            <a:r>
              <a:rPr lang="fr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urones</a:t>
            </a: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fr" sz="2500">
                <a:solidFill>
                  <a:schemeClr val="dk1"/>
                </a:solidFill>
              </a:rPr>
              <a:t>au moins autant de </a:t>
            </a:r>
            <a:r>
              <a:rPr lang="fr" sz="2500" b="1" i="0" u="none">
                <a:solidFill>
                  <a:srgbClr val="FF0000"/>
                </a:solidFill>
              </a:rPr>
              <a:t>cellules gliales</a:t>
            </a:r>
            <a:r>
              <a:rPr lang="fr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" sz="25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cellules de support</a:t>
            </a:r>
            <a:r>
              <a:rPr lang="fr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6460500" y="3979575"/>
            <a:ext cx="268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>
                <a:latin typeface="Times New Roman"/>
                <a:ea typeface="Times New Roman"/>
                <a:cs typeface="Times New Roman"/>
                <a:sym typeface="Times New Roman"/>
              </a:rPr>
              <a:t>100 000 neurones/mm3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563" y="990200"/>
            <a:ext cx="5617724" cy="40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 txBox="1">
            <a:spLocks noGrp="1"/>
          </p:cNvSpPr>
          <p:nvPr>
            <p:ph type="ctrTitle"/>
          </p:nvPr>
        </p:nvSpPr>
        <p:spPr>
          <a:xfrm>
            <a:off x="267350" y="0"/>
            <a:ext cx="8520600" cy="9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610">
                <a:solidFill>
                  <a:srgbClr val="6600FF"/>
                </a:solidFill>
              </a:rPr>
              <a:t>Meilleure compréhension de la diversité des cellules tumorales au sein des tumeurs</a:t>
            </a:r>
            <a:endParaRPr sz="2610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>
            <a:spLocks noGrp="1"/>
          </p:cNvSpPr>
          <p:nvPr>
            <p:ph type="ctrTitle"/>
          </p:nvPr>
        </p:nvSpPr>
        <p:spPr>
          <a:xfrm>
            <a:off x="234125" y="288225"/>
            <a:ext cx="8520600" cy="10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Nouvelles molécules</a:t>
            </a:r>
            <a:endParaRPr/>
          </a:p>
        </p:txBody>
      </p:sp>
      <p:pic>
        <p:nvPicPr>
          <p:cNvPr id="279" name="Google Shape;2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25" y="1610675"/>
            <a:ext cx="4702876" cy="315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401" y="1486425"/>
            <a:ext cx="3902200" cy="2602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>
            <a:spLocks noGrp="1"/>
          </p:cNvSpPr>
          <p:nvPr>
            <p:ph type="ctrTitle"/>
          </p:nvPr>
        </p:nvSpPr>
        <p:spPr>
          <a:xfrm>
            <a:off x="152400" y="399050"/>
            <a:ext cx="8520600" cy="11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Exemple de Thérapie ciblée, médecine personnalisée</a:t>
            </a:r>
            <a:endParaRPr/>
          </a:p>
        </p:txBody>
      </p:sp>
      <p:pic>
        <p:nvPicPr>
          <p:cNvPr id="286" name="Google Shape;2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500" y="1695075"/>
            <a:ext cx="4875675" cy="27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25" y="895125"/>
            <a:ext cx="8839198" cy="380021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6"/>
          <p:cNvSpPr txBox="1"/>
          <p:nvPr/>
        </p:nvSpPr>
        <p:spPr>
          <a:xfrm>
            <a:off x="1751450" y="210625"/>
            <a:ext cx="6384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 b="1">
                <a:solidFill>
                  <a:srgbClr val="FF6600"/>
                </a:solidFill>
              </a:rPr>
              <a:t>Start Up de Montpellier</a:t>
            </a:r>
            <a:endParaRPr sz="2900" b="1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75" y="841826"/>
            <a:ext cx="8390738" cy="430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7"/>
          <p:cNvSpPr txBox="1"/>
          <p:nvPr/>
        </p:nvSpPr>
        <p:spPr>
          <a:xfrm>
            <a:off x="1751450" y="210625"/>
            <a:ext cx="6384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 b="1">
                <a:solidFill>
                  <a:srgbClr val="FF6600"/>
                </a:solidFill>
              </a:rPr>
              <a:t>Start Up de Montpellier</a:t>
            </a:r>
            <a:endParaRPr sz="2900" b="1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8"/>
          <p:cNvSpPr txBox="1">
            <a:spLocks noGrp="1"/>
          </p:cNvSpPr>
          <p:nvPr>
            <p:ph type="ctrTitle"/>
          </p:nvPr>
        </p:nvSpPr>
        <p:spPr>
          <a:xfrm>
            <a:off x="156533" y="2679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3333CC"/>
                </a:solidFill>
              </a:rPr>
              <a:t>Faire rentrer les cellules souches cancéreuses en dormance</a:t>
            </a:r>
            <a:endParaRPr>
              <a:solidFill>
                <a:srgbClr val="3333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ctrTitle"/>
          </p:nvPr>
        </p:nvSpPr>
        <p:spPr>
          <a:xfrm>
            <a:off x="511158" y="1195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680">
                <a:solidFill>
                  <a:srgbClr val="6600FF"/>
                </a:solidFill>
              </a:rPr>
              <a:t>Meilleurs outils pour la recherche </a:t>
            </a:r>
            <a:endParaRPr sz="3680">
              <a:solidFill>
                <a:srgbClr val="66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080"/>
              <a:t>BIOBANQUE CULTURES de GLIOME</a:t>
            </a:r>
            <a:endParaRPr sz="30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080"/>
              <a:t>mutés pour IDH1 isolées de jeunes patients</a:t>
            </a:r>
            <a:endParaRPr sz="30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080"/>
              <a:t> </a:t>
            </a:r>
            <a:endParaRPr sz="30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080"/>
              <a:t>MONTPELLIER</a:t>
            </a:r>
            <a:endParaRPr sz="3080"/>
          </a:p>
        </p:txBody>
      </p:sp>
      <p:pic>
        <p:nvPicPr>
          <p:cNvPr id="311" name="Google Shape;3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25" y="3399495"/>
            <a:ext cx="1333000" cy="157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9" descr="header_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6132" y="3954603"/>
            <a:ext cx="3793800" cy="8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9"/>
          <p:cNvSpPr txBox="1"/>
          <p:nvPr/>
        </p:nvSpPr>
        <p:spPr>
          <a:xfrm>
            <a:off x="207875" y="2948650"/>
            <a:ext cx="133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Léonor Garcia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0"/>
          <p:cNvSpPr/>
          <p:nvPr/>
        </p:nvSpPr>
        <p:spPr>
          <a:xfrm>
            <a:off x="2093800" y="2702775"/>
            <a:ext cx="958200" cy="85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50"/>
          <p:cNvSpPr/>
          <p:nvPr/>
        </p:nvSpPr>
        <p:spPr>
          <a:xfrm>
            <a:off x="4572000" y="1581425"/>
            <a:ext cx="958200" cy="8577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50"/>
          <p:cNvSpPr/>
          <p:nvPr/>
        </p:nvSpPr>
        <p:spPr>
          <a:xfrm>
            <a:off x="4509375" y="3820350"/>
            <a:ext cx="958200" cy="8577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0"/>
          <p:cNvSpPr txBox="1"/>
          <p:nvPr/>
        </p:nvSpPr>
        <p:spPr>
          <a:xfrm>
            <a:off x="1802500" y="2087175"/>
            <a:ext cx="177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cellules souches cancéreuses</a:t>
            </a:r>
            <a:endParaRPr b="1"/>
          </a:p>
        </p:txBody>
      </p:sp>
      <p:sp>
        <p:nvSpPr>
          <p:cNvPr id="322" name="Google Shape;322;p50"/>
          <p:cNvSpPr/>
          <p:nvPr/>
        </p:nvSpPr>
        <p:spPr>
          <a:xfrm>
            <a:off x="2603300" y="2981775"/>
            <a:ext cx="267000" cy="400200"/>
          </a:xfrm>
          <a:prstGeom prst="ellipse">
            <a:avLst/>
          </a:prstGeom>
          <a:solidFill>
            <a:srgbClr val="0C7DB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0"/>
          <p:cNvSpPr/>
          <p:nvPr/>
        </p:nvSpPr>
        <p:spPr>
          <a:xfrm>
            <a:off x="5138550" y="4165300"/>
            <a:ext cx="267000" cy="4002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50"/>
          <p:cNvSpPr/>
          <p:nvPr/>
        </p:nvSpPr>
        <p:spPr>
          <a:xfrm>
            <a:off x="5138550" y="1867275"/>
            <a:ext cx="267000" cy="400200"/>
          </a:xfrm>
          <a:prstGeom prst="ellipse">
            <a:avLst/>
          </a:prstGeom>
          <a:solidFill>
            <a:srgbClr val="0C7DB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5" name="Google Shape;325;p50"/>
          <p:cNvCxnSpPr/>
          <p:nvPr/>
        </p:nvCxnSpPr>
        <p:spPr>
          <a:xfrm rot="10800000" flipH="1">
            <a:off x="3270500" y="2229600"/>
            <a:ext cx="1091700" cy="60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6" name="Google Shape;326;p50"/>
          <p:cNvCxnSpPr/>
          <p:nvPr/>
        </p:nvCxnSpPr>
        <p:spPr>
          <a:xfrm>
            <a:off x="3214038" y="3357900"/>
            <a:ext cx="951600" cy="81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7" name="Google Shape;327;p50"/>
          <p:cNvCxnSpPr/>
          <p:nvPr/>
        </p:nvCxnSpPr>
        <p:spPr>
          <a:xfrm rot="10800000">
            <a:off x="3141275" y="3510550"/>
            <a:ext cx="832800" cy="79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8" name="Google Shape;328;p50"/>
          <p:cNvCxnSpPr/>
          <p:nvPr/>
        </p:nvCxnSpPr>
        <p:spPr>
          <a:xfrm flipH="1">
            <a:off x="3400000" y="2448025"/>
            <a:ext cx="974400" cy="53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9" name="Google Shape;329;p50"/>
          <p:cNvSpPr/>
          <p:nvPr/>
        </p:nvSpPr>
        <p:spPr>
          <a:xfrm>
            <a:off x="6578750" y="1388075"/>
            <a:ext cx="2244240" cy="1358586"/>
          </a:xfrm>
          <a:prstGeom prst="irregularSeal1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50"/>
          <p:cNvSpPr/>
          <p:nvPr/>
        </p:nvSpPr>
        <p:spPr>
          <a:xfrm>
            <a:off x="7595825" y="1810175"/>
            <a:ext cx="267000" cy="400200"/>
          </a:xfrm>
          <a:prstGeom prst="ellipse">
            <a:avLst/>
          </a:prstGeom>
          <a:solidFill>
            <a:srgbClr val="0C7DB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1" name="Google Shape;331;p50"/>
          <p:cNvCxnSpPr>
            <a:endCxn id="329" idx="1"/>
          </p:cNvCxnSpPr>
          <p:nvPr/>
        </p:nvCxnSpPr>
        <p:spPr>
          <a:xfrm rot="10800000" flipH="1">
            <a:off x="5706950" y="1929937"/>
            <a:ext cx="871800" cy="8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2" name="Google Shape;332;p50"/>
          <p:cNvSpPr txBox="1"/>
          <p:nvPr/>
        </p:nvSpPr>
        <p:spPr>
          <a:xfrm>
            <a:off x="6824800" y="650775"/>
            <a:ext cx="154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Dormance irréversible</a:t>
            </a:r>
            <a:endParaRPr/>
          </a:p>
        </p:txBody>
      </p:sp>
      <p:cxnSp>
        <p:nvCxnSpPr>
          <p:cNvPr id="333" name="Google Shape;333;p50"/>
          <p:cNvCxnSpPr/>
          <p:nvPr/>
        </p:nvCxnSpPr>
        <p:spPr>
          <a:xfrm flipH="1">
            <a:off x="5638975" y="2160700"/>
            <a:ext cx="967500" cy="1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4" name="Google Shape;334;p50"/>
          <p:cNvSpPr/>
          <p:nvPr/>
        </p:nvSpPr>
        <p:spPr>
          <a:xfrm>
            <a:off x="5973050" y="2001850"/>
            <a:ext cx="339600" cy="4002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50"/>
          <p:cNvSpPr txBox="1"/>
          <p:nvPr/>
        </p:nvSpPr>
        <p:spPr>
          <a:xfrm>
            <a:off x="4362200" y="772475"/>
            <a:ext cx="154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Dormance  réversible</a:t>
            </a:r>
            <a:endParaRPr/>
          </a:p>
        </p:txBody>
      </p:sp>
      <p:sp>
        <p:nvSpPr>
          <p:cNvPr id="336" name="Google Shape;336;p50"/>
          <p:cNvSpPr txBox="1"/>
          <p:nvPr/>
        </p:nvSpPr>
        <p:spPr>
          <a:xfrm>
            <a:off x="4218075" y="3020463"/>
            <a:ext cx="154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Cellules souches activées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629075"/>
            <a:ext cx="87058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 txBox="1">
            <a:spLocks noGrp="1"/>
          </p:cNvSpPr>
          <p:nvPr>
            <p:ph type="ctrTitle"/>
          </p:nvPr>
        </p:nvSpPr>
        <p:spPr>
          <a:xfrm>
            <a:off x="378208" y="1265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6600FF"/>
                </a:solidFill>
              </a:rPr>
              <a:t>Etude bio informatique pour comprendre la dormance et la différenciation des cellules souches cancéreuses</a:t>
            </a:r>
            <a:endParaRPr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35738" t="15234" r="2119" b="8783"/>
          <a:stretch/>
        </p:blipFill>
        <p:spPr>
          <a:xfrm>
            <a:off x="653100" y="1012925"/>
            <a:ext cx="2915052" cy="31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700" y="1256763"/>
            <a:ext cx="4545625" cy="26299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1762525" y="177375"/>
            <a:ext cx="577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0000FF"/>
                </a:solidFill>
              </a:rPr>
              <a:t>Principales Cellules du Cerveau</a:t>
            </a:r>
            <a:endParaRPr sz="2200" b="1">
              <a:solidFill>
                <a:srgbClr val="0000FF"/>
              </a:solidFill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497675" y="2571750"/>
            <a:ext cx="3225900" cy="1884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808175" y="4517350"/>
            <a:ext cx="26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FF0000"/>
                </a:solidFill>
              </a:rPr>
              <a:t>Les cellules gliales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3" name="Google Shape;35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3" y="0"/>
            <a:ext cx="90562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4" descr="header_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107" y="3"/>
            <a:ext cx="3793800" cy="8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4" descr="ligue-cancer-gra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0308" y="2025902"/>
            <a:ext cx="1093800" cy="10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991" y="2012016"/>
            <a:ext cx="3064669" cy="83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0100" y="3753275"/>
            <a:ext cx="260746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9024" y="3422625"/>
            <a:ext cx="1473649" cy="14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7799" y="2012027"/>
            <a:ext cx="1296975" cy="12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900600" y="1263706"/>
            <a:ext cx="7342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500">
                <a:solidFill>
                  <a:srgbClr val="66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cellules souches des organes adultes</a:t>
            </a:r>
            <a:r>
              <a:rPr lang="fr" sz="4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 descr="skinlay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735806"/>
            <a:ext cx="2046684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descr="8832_7408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900" y="573881"/>
            <a:ext cx="2159794" cy="172878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1404937" y="2409825"/>
            <a:ext cx="21654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Peau:</a:t>
            </a:r>
            <a:r>
              <a:rPr lang="fr" sz="18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4 semaines</a:t>
            </a:r>
            <a:r>
              <a:rPr lang="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9337" y="2139553"/>
            <a:ext cx="2808300" cy="27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Intestin</a:t>
            </a:r>
            <a:r>
              <a:rPr lang="fr" sz="18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: 3 à 5 jours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971550" y="3003946"/>
            <a:ext cx="4572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Sang</a:t>
            </a:r>
            <a:r>
              <a:rPr lang="fr" sz="18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Globule rouge 200  milliards /j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Neutrophiles 40  milliards /j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Plaquettes 200    milliards /j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9" descr="anatomie_constituant_sa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7400" y="2625328"/>
            <a:ext cx="1473994" cy="142755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519112" y="4423172"/>
            <a:ext cx="77247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" sz="2000" b="1" i="0" u="none" strike="noStrike" cap="none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Chaque année, nous produisons l’équivalent de notre poids en nouvelle cellules</a:t>
            </a:r>
            <a:endParaRPr sz="1400" b="0" i="0" u="none" strike="noStrike" cap="none">
              <a:solidFill>
                <a:srgbClr val="66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-343650" y="0"/>
            <a:ext cx="94878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organes en renouvellement actif chez l’adulte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3444547" y="2005188"/>
            <a:ext cx="5096400" cy="14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0" i="0" u="none" strike="noStrike" cap="none">
                <a:solidFill>
                  <a:srgbClr val="CC65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35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0" i="0" u="none" strike="noStrike" cap="none">
                <a:solidFill>
                  <a:srgbClr val="CC65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44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0" i="0" u="none" strike="noStrike" cap="none">
                <a:solidFill>
                  <a:srgbClr val="CC65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0" i="0" u="none" strike="noStrike" cap="none">
                <a:solidFill>
                  <a:srgbClr val="CC65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-387712" y="0"/>
            <a:ext cx="101745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" sz="2600" u="sng">
                <a:solidFill>
                  <a:srgbClr val="FF0000"/>
                </a:solidFill>
              </a:rPr>
              <a:t>Il existe aussi des cellules souches dans le cerveau humain</a:t>
            </a:r>
            <a:endParaRPr sz="2600"/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500" y="576425"/>
            <a:ext cx="5379225" cy="46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91440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64285"/>
              <a:buFont typeface="Times New Roman"/>
              <a:buNone/>
            </a:pPr>
            <a:r>
              <a:rPr lang="fr" sz="2800">
                <a:solidFill>
                  <a:srgbClr val="CC0000"/>
                </a:solidFill>
              </a:rPr>
              <a:t>Il existe en plus des cellules souches,  il y a aussi des cellules dites progénitrices qui forment de la nouvelle gaine de myéline chez l’adulte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endParaRPr sz="18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4" name="Google Shape;124;p21" descr="mi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3043238"/>
            <a:ext cx="8351836" cy="210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 descr="1750-1326-3-18-12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684203" y="897725"/>
            <a:ext cx="255265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 descr="NG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3437" y="1006078"/>
            <a:ext cx="1782365" cy="170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ctrTitle"/>
          </p:nvPr>
        </p:nvSpPr>
        <p:spPr>
          <a:xfrm>
            <a:off x="189775" y="0"/>
            <a:ext cx="8520600" cy="14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080">
                <a:solidFill>
                  <a:srgbClr val="0000FF"/>
                </a:solidFill>
              </a:rPr>
              <a:t>Les gliomes ont probablement plusieurs origines cellulaires</a:t>
            </a:r>
            <a:endParaRPr sz="3080">
              <a:solidFill>
                <a:srgbClr val="0000FF"/>
              </a:solidFill>
            </a:endParaRPr>
          </a:p>
        </p:txBody>
      </p:sp>
      <p:sp>
        <p:nvSpPr>
          <p:cNvPr id="132" name="Google Shape;132;p22"/>
          <p:cNvSpPr/>
          <p:nvPr/>
        </p:nvSpPr>
        <p:spPr>
          <a:xfrm>
            <a:off x="5169513" y="1918412"/>
            <a:ext cx="504900" cy="476400"/>
          </a:xfrm>
          <a:prstGeom prst="ellipse">
            <a:avLst/>
          </a:prstGeom>
          <a:solidFill>
            <a:srgbClr val="0099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22"/>
          <p:cNvGrpSpPr/>
          <p:nvPr/>
        </p:nvGrpSpPr>
        <p:grpSpPr>
          <a:xfrm>
            <a:off x="2099288" y="1962862"/>
            <a:ext cx="504900" cy="476400"/>
            <a:chOff x="2937488" y="1962862"/>
            <a:chExt cx="504900" cy="476400"/>
          </a:xfrm>
        </p:grpSpPr>
        <p:sp>
          <p:nvSpPr>
            <p:cNvPr id="134" name="Google Shape;134;p22"/>
            <p:cNvSpPr/>
            <p:nvPr/>
          </p:nvSpPr>
          <p:spPr>
            <a:xfrm>
              <a:off x="2937488" y="1962862"/>
              <a:ext cx="504900" cy="476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3175000" y="2103437"/>
              <a:ext cx="144600" cy="1446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22"/>
          <p:cNvSpPr/>
          <p:nvPr/>
        </p:nvSpPr>
        <p:spPr>
          <a:xfrm>
            <a:off x="3635988" y="1962862"/>
            <a:ext cx="504900" cy="4764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/>
          <p:nvPr/>
        </p:nvSpPr>
        <p:spPr>
          <a:xfrm>
            <a:off x="3860800" y="2103437"/>
            <a:ext cx="144600" cy="1446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2"/>
          <p:cNvSpPr/>
          <p:nvPr/>
        </p:nvSpPr>
        <p:spPr>
          <a:xfrm>
            <a:off x="5384800" y="2103437"/>
            <a:ext cx="144600" cy="1446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1492850" y="1544513"/>
            <a:ext cx="17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Cellules souches</a:t>
            </a:r>
            <a:endParaRPr/>
          </a:p>
        </p:txBody>
      </p:sp>
      <p:sp>
        <p:nvSpPr>
          <p:cNvPr id="140" name="Google Shape;140;p22"/>
          <p:cNvSpPr txBox="1"/>
          <p:nvPr/>
        </p:nvSpPr>
        <p:spPr>
          <a:xfrm>
            <a:off x="4688600" y="1544525"/>
            <a:ext cx="17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Cellules gliales</a:t>
            </a:r>
            <a:endParaRPr/>
          </a:p>
        </p:txBody>
      </p:sp>
      <p:sp>
        <p:nvSpPr>
          <p:cNvPr id="141" name="Google Shape;141;p22"/>
          <p:cNvSpPr txBox="1"/>
          <p:nvPr/>
        </p:nvSpPr>
        <p:spPr>
          <a:xfrm>
            <a:off x="3027963" y="1347238"/>
            <a:ext cx="171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Cellules progénitrices</a:t>
            </a:r>
            <a:endParaRPr/>
          </a:p>
        </p:txBody>
      </p:sp>
      <p:sp>
        <p:nvSpPr>
          <p:cNvPr id="142" name="Google Shape;142;p22"/>
          <p:cNvSpPr/>
          <p:nvPr/>
        </p:nvSpPr>
        <p:spPr>
          <a:xfrm>
            <a:off x="3717262" y="2806925"/>
            <a:ext cx="431700" cy="360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465575" y="2571750"/>
            <a:ext cx="284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accumulation de mutations </a:t>
            </a:r>
            <a:endParaRPr b="1"/>
          </a:p>
        </p:txBody>
      </p:sp>
      <p:sp>
        <p:nvSpPr>
          <p:cNvPr id="144" name="Google Shape;144;p22"/>
          <p:cNvSpPr/>
          <p:nvPr/>
        </p:nvSpPr>
        <p:spPr>
          <a:xfrm rot="-5400000">
            <a:off x="3796600" y="404038"/>
            <a:ext cx="273000" cy="42975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t="7330" r="6707"/>
          <a:stretch/>
        </p:blipFill>
        <p:spPr>
          <a:xfrm>
            <a:off x="3024988" y="3336600"/>
            <a:ext cx="1816225" cy="14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361850" y="3580850"/>
            <a:ext cx="284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CC6500"/>
                </a:solidFill>
              </a:rPr>
              <a:t>accumulation cellulaire</a:t>
            </a:r>
            <a:endParaRPr b="1">
              <a:solidFill>
                <a:srgbClr val="CC65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CC65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</Words>
  <Application>Microsoft Office PowerPoint</Application>
  <PresentationFormat>Affichage à l'écran (16:9)</PresentationFormat>
  <Paragraphs>82</Paragraphs>
  <Slides>43</Slides>
  <Notes>43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Simple Light</vt:lpstr>
      <vt:lpstr>Présentation PowerPoint</vt:lpstr>
      <vt:lpstr>ORIGINE des GLIOMES</vt:lpstr>
      <vt:lpstr>Présentation PowerPoint</vt:lpstr>
      <vt:lpstr>Présentation PowerPoint</vt:lpstr>
      <vt:lpstr>Présentation PowerPoint</vt:lpstr>
      <vt:lpstr>Présentation PowerPoint</vt:lpstr>
      <vt:lpstr>Il existe aussi des cellules souches dans le cerveau humain</vt:lpstr>
      <vt:lpstr>Présentation PowerPoint</vt:lpstr>
      <vt:lpstr>Les gliomes ont probablement plusieurs origines cellulaires</vt:lpstr>
      <vt:lpstr>Certaines formes de gliomes contiennent des cellules souches cancéreuses plus agressives et plus résistantes au traitement</vt:lpstr>
      <vt:lpstr>Présentation PowerPoint</vt:lpstr>
      <vt:lpstr>Présentation PowerPoint</vt:lpstr>
      <vt:lpstr>Présentation PowerPoint</vt:lpstr>
      <vt:lpstr>VOIES DE RECHERCHE</vt:lpstr>
      <vt:lpstr>Présentation PowerPoint</vt:lpstr>
      <vt:lpstr>les immunothérapies moléculaires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immunothérapies cellulaires </vt:lpstr>
      <vt:lpstr>Présentation PowerPoint</vt:lpstr>
      <vt:lpstr>Présentation PowerPoint</vt:lpstr>
      <vt:lpstr>immunothérapie cellulaire avec cellules dendritiques</vt:lpstr>
      <vt:lpstr>les virus oncolytiques</vt:lpstr>
      <vt:lpstr>Nouvelles pistes basées sur une meilleure connaissance acquise notamment grâce à la bio informatique</vt:lpstr>
      <vt:lpstr>Présentation PowerPoint</vt:lpstr>
      <vt:lpstr>Meilleure classification des gliomes en sous-types</vt:lpstr>
      <vt:lpstr>Meilleure compréhension de la diversité des cellules tumorales au sein des tumeurs</vt:lpstr>
      <vt:lpstr>Nouvelles molécules</vt:lpstr>
      <vt:lpstr>Exemple de Thérapie ciblée, médecine personnalisée</vt:lpstr>
      <vt:lpstr>Présentation PowerPoint</vt:lpstr>
      <vt:lpstr>Présentation PowerPoint</vt:lpstr>
      <vt:lpstr>Faire rentrer les cellules souches cancéreuses en dormance</vt:lpstr>
      <vt:lpstr>Meilleurs outils pour la recherche   BIOBANQUE CULTURES de GLIOME mutés pour IDH1 isolées de jeunes patients   MONTPELLIER</vt:lpstr>
      <vt:lpstr>Présentation PowerPoint</vt:lpstr>
      <vt:lpstr>Présentation PowerPoint</vt:lpstr>
      <vt:lpstr>Etude bio informatique pour comprendre la dormance et la différenciation des cellules souches cancéreuses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Nicole COUESNON</dc:creator>
  <cp:lastModifiedBy>couesnon</cp:lastModifiedBy>
  <cp:revision>1</cp:revision>
  <dcterms:modified xsi:type="dcterms:W3CDTF">2022-10-12T13:56:25Z</dcterms:modified>
</cp:coreProperties>
</file>